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3" r:id="rId4"/>
    <p:sldMasterId id="2147483648" r:id="rId5"/>
  </p:sldMasterIdLst>
  <p:notesMasterIdLst>
    <p:notesMasterId r:id="rId9"/>
  </p:notesMasterIdLst>
  <p:handoutMasterIdLst>
    <p:handoutMasterId r:id="rId10"/>
  </p:handoutMasterIdLst>
  <p:sldIdLst>
    <p:sldId id="268" r:id="rId6"/>
    <p:sldId id="269" r:id="rId7"/>
    <p:sldId id="270" r:id="rId8"/>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howGuides="1">
      <p:cViewPr varScale="1">
        <p:scale>
          <a:sx n="137" d="100"/>
          <a:sy n="137" d="100"/>
        </p:scale>
        <p:origin x="558" y="336"/>
      </p:cViewPr>
      <p:guideLst>
        <p:guide orient="horz" pos="2160"/>
        <p:guide pos="2880"/>
      </p:guideLst>
    </p:cSldViewPr>
  </p:slideViewPr>
  <p:notesTextViewPr>
    <p:cViewPr>
      <p:scale>
        <a:sx n="3" d="2"/>
        <a:sy n="3" d="2"/>
      </p:scale>
      <p:origin x="0" y="0"/>
    </p:cViewPr>
  </p:notesTextViewPr>
  <p:notesViewPr>
    <p:cSldViewPr showGuides="1">
      <p:cViewPr varScale="1">
        <p:scale>
          <a:sx n="76" d="100"/>
          <a:sy n="76" d="100"/>
        </p:scale>
        <p:origin x="2052"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presProps" Target="presProps.xml"/><Relationship Id="rId5" Type="http://schemas.openxmlformats.org/officeDocument/2006/relationships/slideMaster" Target="slideMasters/slideMaster2.xml"/><Relationship Id="rId10" Type="http://schemas.openxmlformats.org/officeDocument/2006/relationships/handoutMaster" Target="handoutMasters/handoutMaster1.xml"/><Relationship Id="rId4" Type="http://schemas.openxmlformats.org/officeDocument/2006/relationships/slideMaster" Target="slideMasters/slideMaster1.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5/27/2025</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5/27/2025</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44A5559-8B30-D401-0B98-AACE1929AFA5}"/>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74D9EF10-8982-31A3-9E45-814BA7674E40}"/>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B572B5D8-EE63-1DB9-EC21-B87075B673E4}"/>
              </a:ext>
            </a:extLst>
          </p:cNvPr>
          <p:cNvSpPr>
            <a:spLocks noGrp="1"/>
          </p:cNvSpPr>
          <p:nvPr>
            <p:ph type="body" idx="1"/>
          </p:nvPr>
        </p:nvSpPr>
        <p:spPr/>
        <p:txBody>
          <a:bodyPr/>
          <a:lstStyle/>
          <a:p>
            <a:endParaRPr lang="en-US"/>
          </a:p>
        </p:txBody>
      </p:sp>
      <p:sp>
        <p:nvSpPr>
          <p:cNvPr id="4" name="Slide Number Placeholder 3">
            <a:extLst>
              <a:ext uri="{FF2B5EF4-FFF2-40B4-BE49-F238E27FC236}">
                <a16:creationId xmlns:a16="http://schemas.microsoft.com/office/drawing/2014/main" id="{361C0855-0DF8-0A4A-0871-4BE2768554B6}"/>
              </a:ext>
            </a:extLst>
          </p:cNvPr>
          <p:cNvSpPr>
            <a:spLocks noGrp="1"/>
          </p:cNvSpPr>
          <p:nvPr>
            <p:ph type="sldNum" sz="quarter" idx="10"/>
          </p:nvPr>
        </p:nvSpPr>
        <p:spPr/>
        <p:txBody>
          <a:bodyPr/>
          <a:lstStyle/>
          <a:p>
            <a:fld id="{F62AC51D-6DAA-4455-8EA7-D54B64909A85}" type="slidenum">
              <a:rPr lang="en-US" smtClean="0"/>
              <a:t>1</a:t>
            </a:fld>
            <a:endParaRPr lang="en-US"/>
          </a:p>
        </p:txBody>
      </p:sp>
    </p:spTree>
    <p:extLst>
      <p:ext uri="{BB962C8B-B14F-4D97-AF65-F5344CB8AC3E}">
        <p14:creationId xmlns:p14="http://schemas.microsoft.com/office/powerpoint/2010/main" val="158668862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E3CA2B4-879C-4485-6617-E59B2C199C25}"/>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FF2033AE-5287-D531-5449-97DE39185D85}"/>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3162AF83-9BA7-1D67-127E-91EC1766ABD0}"/>
              </a:ext>
            </a:extLst>
          </p:cNvPr>
          <p:cNvSpPr>
            <a:spLocks noGrp="1"/>
          </p:cNvSpPr>
          <p:nvPr>
            <p:ph type="body" idx="1"/>
          </p:nvPr>
        </p:nvSpPr>
        <p:spPr/>
        <p:txBody>
          <a:bodyPr/>
          <a:lstStyle/>
          <a:p>
            <a:endParaRPr lang="en-US"/>
          </a:p>
        </p:txBody>
      </p:sp>
      <p:sp>
        <p:nvSpPr>
          <p:cNvPr id="4" name="Slide Number Placeholder 3">
            <a:extLst>
              <a:ext uri="{FF2B5EF4-FFF2-40B4-BE49-F238E27FC236}">
                <a16:creationId xmlns:a16="http://schemas.microsoft.com/office/drawing/2014/main" id="{B0FF9972-6F61-C33A-A9F8-049B6C9C4C6B}"/>
              </a:ext>
            </a:extLst>
          </p:cNvPr>
          <p:cNvSpPr>
            <a:spLocks noGrp="1"/>
          </p:cNvSpPr>
          <p:nvPr>
            <p:ph type="sldNum" sz="quarter" idx="10"/>
          </p:nvPr>
        </p:nvSpPr>
        <p:spPr/>
        <p:txBody>
          <a:bodyPr/>
          <a:lstStyle/>
          <a:p>
            <a:fld id="{F62AC51D-6DAA-4455-8EA7-D54B64909A85}" type="slidenum">
              <a:rPr lang="en-US" smtClean="0"/>
              <a:t>2</a:t>
            </a:fld>
            <a:endParaRPr lang="en-US"/>
          </a:p>
        </p:txBody>
      </p:sp>
    </p:spTree>
    <p:extLst>
      <p:ext uri="{BB962C8B-B14F-4D97-AF65-F5344CB8AC3E}">
        <p14:creationId xmlns:p14="http://schemas.microsoft.com/office/powerpoint/2010/main" val="400592893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5EABAF3-1561-6ADD-D594-FBF4B0ADFB2A}"/>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CA28AF51-DC9F-7524-EB4F-351F1179B48A}"/>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29F053B5-0EAC-82A3-CBDB-7D8FD796552A}"/>
              </a:ext>
            </a:extLst>
          </p:cNvPr>
          <p:cNvSpPr>
            <a:spLocks noGrp="1"/>
          </p:cNvSpPr>
          <p:nvPr>
            <p:ph type="body" idx="1"/>
          </p:nvPr>
        </p:nvSpPr>
        <p:spPr/>
        <p:txBody>
          <a:bodyPr/>
          <a:lstStyle/>
          <a:p>
            <a:endParaRPr lang="en-US"/>
          </a:p>
        </p:txBody>
      </p:sp>
      <p:sp>
        <p:nvSpPr>
          <p:cNvPr id="4" name="Slide Number Placeholder 3">
            <a:extLst>
              <a:ext uri="{FF2B5EF4-FFF2-40B4-BE49-F238E27FC236}">
                <a16:creationId xmlns:a16="http://schemas.microsoft.com/office/drawing/2014/main" id="{66B3D488-2E0A-9B64-D142-E57240C5F726}"/>
              </a:ext>
            </a:extLst>
          </p:cNvPr>
          <p:cNvSpPr>
            <a:spLocks noGrp="1"/>
          </p:cNvSpPr>
          <p:nvPr>
            <p:ph type="sldNum" sz="quarter" idx="10"/>
          </p:nvPr>
        </p:nvSpPr>
        <p:spPr/>
        <p:txBody>
          <a:bodyPr/>
          <a:lstStyle/>
          <a:p>
            <a:fld id="{F62AC51D-6DAA-4455-8EA7-D54B64909A85}" type="slidenum">
              <a:rPr lang="en-US" smtClean="0"/>
              <a:t>3</a:t>
            </a:fld>
            <a:endParaRPr lang="en-US"/>
          </a:p>
        </p:txBody>
      </p:sp>
    </p:spTree>
    <p:extLst>
      <p:ext uri="{BB962C8B-B14F-4D97-AF65-F5344CB8AC3E}">
        <p14:creationId xmlns:p14="http://schemas.microsoft.com/office/powerpoint/2010/main" val="379499331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05804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lvl1pPr>
              <a:defRPr>
                <a:solidFill>
                  <a:schemeClr val="tx2"/>
                </a:solidFill>
              </a:defRPr>
            </a:lvl1p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5" name="Footer Placeholder 4"/>
          <p:cNvSpPr>
            <a:spLocks noGrp="1"/>
          </p:cNvSpPr>
          <p:nvPr>
            <p:ph type="ftr" sz="quarter" idx="11"/>
          </p:nvPr>
        </p:nvSpPr>
        <p:spPr/>
        <p:txBody>
          <a:bodyPr/>
          <a:lstStyle/>
          <a:p>
            <a:r>
              <a:rPr lang="en-US"/>
              <a:t>Footer text goes here.</a:t>
            </a:r>
          </a:p>
        </p:txBody>
      </p:sp>
      <p:sp>
        <p:nvSpPr>
          <p:cNvPr id="7"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5744571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990600"/>
            <a:ext cx="8534400" cy="5052221"/>
          </a:xfrm>
          <a:prstGeom prst="rect">
            <a:avLst/>
          </a:prstGeom>
        </p:spPr>
        <p:txBody>
          <a:bodyPr/>
          <a:lstStyle>
            <a:lvl1pPr>
              <a:defRPr sz="2600">
                <a:solidFill>
                  <a:schemeClr val="tx2"/>
                </a:solidFill>
              </a:defRPr>
            </a:lvl1pPr>
            <a:lvl2pPr>
              <a:defRPr sz="2400">
                <a:solidFill>
                  <a:schemeClr val="tx2"/>
                </a:solidFill>
              </a:defRPr>
            </a:lvl2pPr>
            <a:lvl3pPr>
              <a:defRPr sz="2200">
                <a:solidFill>
                  <a:schemeClr val="tx2"/>
                </a:solidFill>
              </a:defRPr>
            </a:lvl3pPr>
            <a:lvl4pPr>
              <a:defRPr sz="2100">
                <a:solidFill>
                  <a:schemeClr val="tx2"/>
                </a:solidFill>
              </a:defRPr>
            </a:lvl4pPr>
            <a:lvl5pPr>
              <a:defRPr sz="2000">
                <a:solidFill>
                  <a:schemeClr val="tx2"/>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ooter Placeholder 4"/>
          <p:cNvSpPr>
            <a:spLocks noGrp="1"/>
          </p:cNvSpPr>
          <p:nvPr>
            <p:ph type="ftr" sz="quarter" idx="11"/>
          </p:nvPr>
        </p:nvSpPr>
        <p:spPr>
          <a:xfrm>
            <a:off x="2743200" y="6553200"/>
            <a:ext cx="4038600" cy="228600"/>
          </a:xfrm>
        </p:spPr>
        <p:txBody>
          <a:bodyPr/>
          <a:lstStyle/>
          <a:p>
            <a:r>
              <a:rPr lang="en-US"/>
              <a:t>Footer text goes here.</a:t>
            </a: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79008485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r>
              <a:rPr lang="en-US"/>
              <a:t>Footer text goes here.</a:t>
            </a:r>
            <a:endParaRPr lang="en-US" dirty="0"/>
          </a:p>
        </p:txBody>
      </p:sp>
      <p:sp>
        <p:nvSpPr>
          <p:cNvPr id="4" name="Slide Number Placeholder 3"/>
          <p:cNvSpPr>
            <a:spLocks noGrp="1"/>
          </p:cNvSpPr>
          <p:nvPr>
            <p:ph type="sldNum" sz="quarter" idx="11"/>
          </p:nvPr>
        </p:nvSpPr>
        <p:spPr/>
        <p:txBody>
          <a:bodyPr/>
          <a:lstStyle/>
          <a:p>
            <a:fld id="{1D93BD3E-1E9A-4970-A6F7-E7AC52762E0C}" type="slidenum">
              <a:rPr lang="en-US" smtClean="0"/>
              <a:pPr/>
              <a:t>‹#›</a:t>
            </a:fld>
            <a:endParaRPr lang="en-US"/>
          </a:p>
        </p:txBody>
      </p:sp>
      <p:sp>
        <p:nvSpPr>
          <p:cNvPr id="5" name="Content Placeholder 4"/>
          <p:cNvSpPr>
            <a:spLocks noGrp="1"/>
          </p:cNvSpPr>
          <p:nvPr>
            <p:ph sz="half" idx="1"/>
          </p:nvPr>
        </p:nvSpPr>
        <p:spPr>
          <a:xfrm>
            <a:off x="628650" y="990601"/>
            <a:ext cx="3886200" cy="4800600"/>
          </a:xfrm>
          <a:prstGeom prst="rect">
            <a:avLst/>
          </a:prstGeom>
        </p:spPr>
        <p:txBody>
          <a:bodyPr/>
          <a:lstStyle>
            <a:lvl1pPr>
              <a:defRPr sz="2400">
                <a:solidFill>
                  <a:schemeClr val="tx2"/>
                </a:solidFill>
              </a:defRPr>
            </a:lvl1pPr>
          </a:lstStyle>
          <a:p>
            <a:endParaRPr lang="en-US" dirty="0"/>
          </a:p>
        </p:txBody>
      </p:sp>
      <p:sp>
        <p:nvSpPr>
          <p:cNvPr id="6" name="Content Placeholder 5"/>
          <p:cNvSpPr>
            <a:spLocks noGrp="1"/>
          </p:cNvSpPr>
          <p:nvPr>
            <p:ph sz="half" idx="2"/>
          </p:nvPr>
        </p:nvSpPr>
        <p:spPr>
          <a:xfrm>
            <a:off x="4629150" y="990601"/>
            <a:ext cx="3886200" cy="4800600"/>
          </a:xfrm>
          <a:prstGeom prst="rect">
            <a:avLst/>
          </a:prstGeom>
        </p:spPr>
        <p:txBody>
          <a:bodyPr/>
          <a:lstStyle>
            <a:lvl1pPr>
              <a:defRPr sz="2400">
                <a:solidFill>
                  <a:schemeClr val="tx2"/>
                </a:solidFill>
              </a:defRPr>
            </a:lvl1pPr>
          </a:lstStyle>
          <a:p>
            <a:endParaRPr lang="en-US"/>
          </a:p>
        </p:txBody>
      </p:sp>
      <p:sp>
        <p:nvSpPr>
          <p:cNvPr id="7"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57647855"/>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4.xml"/><Relationship Id="rId2" Type="http://schemas.openxmlformats.org/officeDocument/2006/relationships/slideLayout" Target="../slideLayouts/slideLayout3.xml"/><Relationship Id="rId1" Type="http://schemas.openxmlformats.org/officeDocument/2006/relationships/slideLayout" Target="../slideLayouts/slideLayout2.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505200" y="0"/>
            <a:ext cx="56388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42814" y="2876277"/>
            <a:ext cx="2857586" cy="1105445"/>
          </a:xfrm>
          <a:prstGeom prst="rect">
            <a:avLst/>
          </a:prstGeom>
        </p:spPr>
      </p:pic>
    </p:spTree>
    <p:extLst>
      <p:ext uri="{BB962C8B-B14F-4D97-AF65-F5344CB8AC3E}">
        <p14:creationId xmlns:p14="http://schemas.microsoft.com/office/powerpoint/2010/main" val="4283897219"/>
      </p:ext>
    </p:extLst>
  </p:cSld>
  <p:clrMap bg1="lt1" tx1="dk1" bg2="lt2" tx2="dk2" accent1="accent1" accent2="accent2" accent3="accent3" accent4="accent4" accent5="accent5" accent6="accent6" hlink="hlink" folHlink="folHlink"/>
  <p:sldLayoutIdLst>
    <p:sldLayoutId id="2147483660"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a:t>Footer text goes here.</a:t>
            </a: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
        <p:nvSpPr>
          <p:cNvPr id="13"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0589758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1"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33AB43D-CB00-AA6E-B075-E55AC20B8FDB}"/>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DEED9E93-9471-04B4-D010-59A766573A10}"/>
              </a:ext>
            </a:extLst>
          </p:cNvPr>
          <p:cNvSpPr>
            <a:spLocks noGrp="1"/>
          </p:cNvSpPr>
          <p:nvPr>
            <p:ph type="title"/>
          </p:nvPr>
        </p:nvSpPr>
        <p:spPr>
          <a:xfrm>
            <a:off x="381000" y="243682"/>
            <a:ext cx="8534400" cy="518318"/>
          </a:xfrm>
        </p:spPr>
        <p:txBody>
          <a:bodyPr/>
          <a:lstStyle/>
          <a:p>
            <a:r>
              <a:rPr lang="en-US" b="1" dirty="0">
                <a:solidFill>
                  <a:schemeClr val="accent1"/>
                </a:solidFill>
              </a:rPr>
              <a:t>Revision Request Summary for 5/28/25 TAC</a:t>
            </a:r>
          </a:p>
        </p:txBody>
      </p:sp>
      <p:sp>
        <p:nvSpPr>
          <p:cNvPr id="4" name="Slide Number Placeholder 3">
            <a:extLst>
              <a:ext uri="{FF2B5EF4-FFF2-40B4-BE49-F238E27FC236}">
                <a16:creationId xmlns:a16="http://schemas.microsoft.com/office/drawing/2014/main" id="{D7679DCF-CB3F-0D75-DDDB-2E67B9CB22D1}"/>
              </a:ext>
            </a:extLst>
          </p:cNvPr>
          <p:cNvSpPr>
            <a:spLocks noGrp="1"/>
          </p:cNvSpPr>
          <p:nvPr>
            <p:ph type="sldNum" sz="quarter" idx="4"/>
          </p:nvPr>
        </p:nvSpPr>
        <p:spPr/>
        <p:txBody>
          <a:bodyPr/>
          <a:lstStyle/>
          <a:p>
            <a:fld id="{1D93BD3E-1E9A-4970-A6F7-E7AC52762E0C}" type="slidenum">
              <a:rPr lang="en-US" smtClean="0"/>
              <a:pPr/>
              <a:t>1</a:t>
            </a:fld>
            <a:endParaRPr lang="en-US"/>
          </a:p>
        </p:txBody>
      </p:sp>
      <p:graphicFrame>
        <p:nvGraphicFramePr>
          <p:cNvPr id="7" name="Content Placeholder 6">
            <a:extLst>
              <a:ext uri="{FF2B5EF4-FFF2-40B4-BE49-F238E27FC236}">
                <a16:creationId xmlns:a16="http://schemas.microsoft.com/office/drawing/2014/main" id="{AA59BB84-AF10-EFE7-2257-7DEB45D6B1DE}"/>
              </a:ext>
            </a:extLst>
          </p:cNvPr>
          <p:cNvGraphicFramePr>
            <a:graphicFrameLocks noGrp="1"/>
          </p:cNvGraphicFramePr>
          <p:nvPr>
            <p:ph idx="1"/>
            <p:extLst>
              <p:ext uri="{D42A27DB-BD31-4B8C-83A1-F6EECF244321}">
                <p14:modId xmlns:p14="http://schemas.microsoft.com/office/powerpoint/2010/main" val="2014964442"/>
              </p:ext>
            </p:extLst>
          </p:nvPr>
        </p:nvGraphicFramePr>
        <p:xfrm>
          <a:off x="152399" y="990600"/>
          <a:ext cx="8839201" cy="4490189"/>
        </p:xfrm>
        <a:graphic>
          <a:graphicData uri="http://schemas.openxmlformats.org/drawingml/2006/table">
            <a:tbl>
              <a:tblPr firstRow="1" firstCol="1" bandRow="1">
                <a:tableStyleId>{5C22544A-7EE6-4342-B048-85BDC9FD1C3A}</a:tableStyleId>
              </a:tblPr>
              <a:tblGrid>
                <a:gridCol w="1287236">
                  <a:extLst>
                    <a:ext uri="{9D8B030D-6E8A-4147-A177-3AD203B41FA5}">
                      <a16:colId xmlns:a16="http://schemas.microsoft.com/office/drawing/2014/main" val="434194822"/>
                    </a:ext>
                  </a:extLst>
                </a:gridCol>
                <a:gridCol w="786114">
                  <a:extLst>
                    <a:ext uri="{9D8B030D-6E8A-4147-A177-3AD203B41FA5}">
                      <a16:colId xmlns:a16="http://schemas.microsoft.com/office/drawing/2014/main" val="2242667561"/>
                    </a:ext>
                  </a:extLst>
                </a:gridCol>
                <a:gridCol w="898450">
                  <a:extLst>
                    <a:ext uri="{9D8B030D-6E8A-4147-A177-3AD203B41FA5}">
                      <a16:colId xmlns:a16="http://schemas.microsoft.com/office/drawing/2014/main" val="637760182"/>
                    </a:ext>
                  </a:extLst>
                </a:gridCol>
                <a:gridCol w="2971800">
                  <a:extLst>
                    <a:ext uri="{9D8B030D-6E8A-4147-A177-3AD203B41FA5}">
                      <a16:colId xmlns:a16="http://schemas.microsoft.com/office/drawing/2014/main" val="1882817617"/>
                    </a:ext>
                  </a:extLst>
                </a:gridCol>
                <a:gridCol w="1371600">
                  <a:extLst>
                    <a:ext uri="{9D8B030D-6E8A-4147-A177-3AD203B41FA5}">
                      <a16:colId xmlns:a16="http://schemas.microsoft.com/office/drawing/2014/main" val="3229123990"/>
                    </a:ext>
                  </a:extLst>
                </a:gridCol>
                <a:gridCol w="1524001">
                  <a:extLst>
                    <a:ext uri="{9D8B030D-6E8A-4147-A177-3AD203B41FA5}">
                      <a16:colId xmlns:a16="http://schemas.microsoft.com/office/drawing/2014/main" val="3995014014"/>
                    </a:ext>
                  </a:extLst>
                </a:gridCol>
              </a:tblGrid>
              <a:tr h="339321">
                <a:tc>
                  <a:txBody>
                    <a:bodyPr/>
                    <a:lstStyle/>
                    <a:p>
                      <a:pPr marL="0" marR="0">
                        <a:lnSpc>
                          <a:spcPct val="107000"/>
                        </a:lnSpc>
                        <a:spcBef>
                          <a:spcPts val="0"/>
                        </a:spcBef>
                        <a:spcAft>
                          <a:spcPts val="0"/>
                        </a:spcAft>
                      </a:pPr>
                      <a:r>
                        <a:rPr lang="en-US" sz="1050" dirty="0">
                          <a:effectLst/>
                          <a:latin typeface="Calibri" panose="020F0502020204030204" pitchFamily="34" charset="0"/>
                          <a:cs typeface="Calibri" panose="020F0502020204030204" pitchFamily="34" charset="0"/>
                        </a:rPr>
                        <a:t>Revision Request</a:t>
                      </a:r>
                      <a:endParaRPr lang="en-US" sz="105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a:effectLst/>
                          <a:latin typeface="Calibri" panose="020F0502020204030204" pitchFamily="34" charset="0"/>
                          <a:cs typeface="Calibri" panose="020F0502020204030204" pitchFamily="34" charset="0"/>
                        </a:rPr>
                        <a:t>Reason for Revision</a:t>
                      </a:r>
                      <a:endParaRPr lang="en-US" sz="105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dirty="0">
                          <a:effectLst/>
                          <a:latin typeface="Calibri" panose="020F0502020204030204" pitchFamily="34" charset="0"/>
                          <a:cs typeface="Calibri" panose="020F0502020204030204" pitchFamily="34" charset="0"/>
                        </a:rPr>
                        <a:t>Impacts</a:t>
                      </a:r>
                      <a:endParaRPr lang="en-US" sz="105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a:effectLst/>
                          <a:latin typeface="Calibri" panose="020F0502020204030204" pitchFamily="34" charset="0"/>
                          <a:cs typeface="Calibri" panose="020F0502020204030204" pitchFamily="34" charset="0"/>
                        </a:rPr>
                        <a:t>ERCOT Opinion/ERCOT Market Impact Statement</a:t>
                      </a:r>
                      <a:endParaRPr lang="en-US" sz="105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a:effectLst/>
                          <a:latin typeface="Calibri" panose="020F0502020204030204" pitchFamily="34" charset="0"/>
                          <a:cs typeface="Calibri" panose="020F0502020204030204" pitchFamily="34" charset="0"/>
                        </a:rPr>
                        <a:t>CFSG Review</a:t>
                      </a:r>
                      <a:endParaRPr lang="en-US" sz="105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dirty="0">
                          <a:effectLst/>
                          <a:latin typeface="Calibri" panose="020F0502020204030204" pitchFamily="34" charset="0"/>
                          <a:cs typeface="Calibri" panose="020F0502020204030204" pitchFamily="34" charset="0"/>
                        </a:rPr>
                        <a:t>IMM Opinion</a:t>
                      </a:r>
                      <a:endParaRPr lang="en-US" sz="105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extLst>
                  <a:ext uri="{0D108BD9-81ED-4DB2-BD59-A6C34878D82A}">
                    <a16:rowId xmlns:a16="http://schemas.microsoft.com/office/drawing/2014/main" val="3231117385"/>
                  </a:ext>
                </a:extLst>
              </a:tr>
              <a:tr h="836205">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NPRR1226, Estimated Demand Response Data</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Strategic Plan Objective 2</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Between $100K - $150K</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supports approval of NPRR1226.</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NPRR1226 and believes the market impact for NPRR1226 provides a viable means for Market Participants to obtain a data sub-set of estimated Demand response activity.</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Credit Staff and the Credit Finance Sub Group (CFSG) have reviewed NPRR1226 and do not believe that it requires changes to credit monitoring activity or the calculation of liability.</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has no opinion on NPRR1226.</a:t>
                      </a:r>
                    </a:p>
                  </a:txBody>
                  <a:tcPr marL="13681" marR="13681" marT="0" marB="0"/>
                </a:tc>
                <a:extLst>
                  <a:ext uri="{0D108BD9-81ED-4DB2-BD59-A6C34878D82A}">
                    <a16:rowId xmlns:a16="http://schemas.microsoft.com/office/drawing/2014/main" val="2518775289"/>
                  </a:ext>
                </a:extLst>
              </a:tr>
              <a:tr h="787414">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NPRR1238, Registration of Loads with Curtailable Load Capabilities</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General system and/or process improvement(s)</a:t>
                      </a:r>
                    </a:p>
                    <a:p>
                      <a:pPr marL="0" marR="0" lvl="0" indent="0" algn="l" defTabSz="914400" rtl="0" eaLnBrk="1" fontAlgn="auto" latinLnBrk="0" hangingPunct="1">
                        <a:lnSpc>
                          <a:spcPct val="107000"/>
                        </a:lnSpc>
                        <a:spcBef>
                          <a:spcPts val="0"/>
                        </a:spcBef>
                        <a:spcAft>
                          <a:spcPts val="0"/>
                        </a:spcAft>
                        <a:buClrTx/>
                        <a:buSzTx/>
                        <a:buFontTx/>
                        <a:buNone/>
                        <a:tabLst/>
                        <a:defRPr/>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Between $700K - $1.0M</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does not support approval of NPRR1238 - ERCOT remains concerned that NPRR1238 is inconsistent with Senate Bill 6 (SB6) in its current form and cannot support TAC’s approval of the NPRR at this time. </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Nodal Protocol Revision Request (NPRR) 1238 and believes that it provides improvements by introducing a new category of Early Curtailment Load (ECL) and establishing a process by which Loads may operate as an ECL so that they can be accounted for differently in Load shed tables than other Loads.</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Credit Staff and the Credit Finance Sub Group (CFSG) have reviewed NPRR1238 and do not believe that it requires changes to credit monitoring activity or the calculation of liability.</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has no opinion on NPRR1238.</a:t>
                      </a:r>
                    </a:p>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a:t>
                      </a:r>
                    </a:p>
                    <a:p>
                      <a:pPr marL="0" marR="0" lvl="0" indent="0" algn="l" defTabSz="914400" rtl="0" eaLnBrk="1" fontAlgn="auto" latinLnBrk="0" hangingPunct="1">
                        <a:lnSpc>
                          <a:spcPct val="107000"/>
                        </a:lnSpc>
                        <a:spcBef>
                          <a:spcPts val="0"/>
                        </a:spcBef>
                        <a:spcAft>
                          <a:spcPts val="0"/>
                        </a:spcAft>
                        <a:buClrTx/>
                        <a:buSzTx/>
                        <a:buFontTx/>
                        <a:buNone/>
                        <a:tabLst/>
                        <a:defRPr/>
                      </a:pPr>
                      <a:endPar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extLst>
                  <a:ext uri="{0D108BD9-81ED-4DB2-BD59-A6C34878D82A}">
                    <a16:rowId xmlns:a16="http://schemas.microsoft.com/office/drawing/2014/main" val="3766584417"/>
                  </a:ext>
                </a:extLst>
              </a:tr>
              <a:tr h="787414">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NPRR1267, Large Load Interconnection Status Report</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Strategic Plan Objective 2</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Between $100K - $150K</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supports approval of NPRR1267. </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NPRR1267 and believes the market impact for NPRR1267, coupled with the implementation of NPRR1234 provides increased publicly available visibility into the characteristics of the growing large load interconnection queue</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Credit Staff and the Credit Finance Sub Group (CFSG) have reviewed NPRR1267 and do not believe that it requires changes to credit monitoring activity or the calculation of liability.</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has no opinion on NPRR1267.</a:t>
                      </a:r>
                    </a:p>
                  </a:txBody>
                  <a:tcPr marL="13681" marR="13681" marT="0" marB="0"/>
                </a:tc>
                <a:extLst>
                  <a:ext uri="{0D108BD9-81ED-4DB2-BD59-A6C34878D82A}">
                    <a16:rowId xmlns:a16="http://schemas.microsoft.com/office/drawing/2014/main" val="1666525996"/>
                  </a:ext>
                </a:extLst>
              </a:tr>
              <a:tr h="787414">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NPRR1276, Move OBD to Section 22 – Emergency Response Service Procurement Methodology</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General system and/or process improvement(s)</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Less than $5K</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supports approval of NPRR1276.</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NPRR1276 and believes it has a positive market impact by standardizing the approval process for binding language.</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ERCOT Credit Staff and the Credit Finance Sub Group (CFSG) have reviewed NPRR1276 and do not believe that it requires changes to credit monitoring activity or the calculation of liability.</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has no opinion on NPRR1276.</a:t>
                      </a:r>
                    </a:p>
                  </a:txBody>
                  <a:tcPr marL="13681" marR="13681" marT="0" marB="0"/>
                </a:tc>
                <a:extLst>
                  <a:ext uri="{0D108BD9-81ED-4DB2-BD59-A6C34878D82A}">
                    <a16:rowId xmlns:a16="http://schemas.microsoft.com/office/drawing/2014/main" val="2659640835"/>
                  </a:ext>
                </a:extLst>
              </a:tr>
            </a:tbl>
          </a:graphicData>
        </a:graphic>
      </p:graphicFrame>
    </p:spTree>
    <p:extLst>
      <p:ext uri="{BB962C8B-B14F-4D97-AF65-F5344CB8AC3E}">
        <p14:creationId xmlns:p14="http://schemas.microsoft.com/office/powerpoint/2010/main" val="197182768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2C9D93-C809-DB5B-8AEC-168449122C25}"/>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A78D00F2-4D8D-F8AD-D265-95B35F12A0F1}"/>
              </a:ext>
            </a:extLst>
          </p:cNvPr>
          <p:cNvSpPr>
            <a:spLocks noGrp="1"/>
          </p:cNvSpPr>
          <p:nvPr>
            <p:ph type="title"/>
          </p:nvPr>
        </p:nvSpPr>
        <p:spPr>
          <a:xfrm>
            <a:off x="381000" y="243682"/>
            <a:ext cx="8534400" cy="518318"/>
          </a:xfrm>
        </p:spPr>
        <p:txBody>
          <a:bodyPr/>
          <a:lstStyle/>
          <a:p>
            <a:r>
              <a:rPr lang="en-US" b="1" dirty="0">
                <a:solidFill>
                  <a:schemeClr val="accent1"/>
                </a:solidFill>
              </a:rPr>
              <a:t>Revision Request Summary for 5/28/25 TAC</a:t>
            </a:r>
          </a:p>
        </p:txBody>
      </p:sp>
      <p:sp>
        <p:nvSpPr>
          <p:cNvPr id="4" name="Slide Number Placeholder 3">
            <a:extLst>
              <a:ext uri="{FF2B5EF4-FFF2-40B4-BE49-F238E27FC236}">
                <a16:creationId xmlns:a16="http://schemas.microsoft.com/office/drawing/2014/main" id="{74DE1E1F-2506-64B4-2457-B24693E8EFE2}"/>
              </a:ext>
            </a:extLst>
          </p:cNvPr>
          <p:cNvSpPr>
            <a:spLocks noGrp="1"/>
          </p:cNvSpPr>
          <p:nvPr>
            <p:ph type="sldNum" sz="quarter" idx="4"/>
          </p:nvPr>
        </p:nvSpPr>
        <p:spPr/>
        <p:txBody>
          <a:bodyPr/>
          <a:lstStyle/>
          <a:p>
            <a:fld id="{1D93BD3E-1E9A-4970-A6F7-E7AC52762E0C}" type="slidenum">
              <a:rPr lang="en-US" smtClean="0"/>
              <a:pPr/>
              <a:t>2</a:t>
            </a:fld>
            <a:endParaRPr lang="en-US"/>
          </a:p>
        </p:txBody>
      </p:sp>
      <p:graphicFrame>
        <p:nvGraphicFramePr>
          <p:cNvPr id="7" name="Content Placeholder 6">
            <a:extLst>
              <a:ext uri="{FF2B5EF4-FFF2-40B4-BE49-F238E27FC236}">
                <a16:creationId xmlns:a16="http://schemas.microsoft.com/office/drawing/2014/main" id="{FDD5FCDE-BCAB-2B76-3983-BBE7DA694D51}"/>
              </a:ext>
            </a:extLst>
          </p:cNvPr>
          <p:cNvGraphicFramePr>
            <a:graphicFrameLocks noGrp="1"/>
          </p:cNvGraphicFramePr>
          <p:nvPr>
            <p:ph idx="1"/>
            <p:extLst>
              <p:ext uri="{D42A27DB-BD31-4B8C-83A1-F6EECF244321}">
                <p14:modId xmlns:p14="http://schemas.microsoft.com/office/powerpoint/2010/main" val="2752593291"/>
              </p:ext>
            </p:extLst>
          </p:nvPr>
        </p:nvGraphicFramePr>
        <p:xfrm>
          <a:off x="152399" y="1056061"/>
          <a:ext cx="8839201" cy="4560090"/>
        </p:xfrm>
        <a:graphic>
          <a:graphicData uri="http://schemas.openxmlformats.org/drawingml/2006/table">
            <a:tbl>
              <a:tblPr firstRow="1" firstCol="1" bandRow="1">
                <a:tableStyleId>{5C22544A-7EE6-4342-B048-85BDC9FD1C3A}</a:tableStyleId>
              </a:tblPr>
              <a:tblGrid>
                <a:gridCol w="1287236">
                  <a:extLst>
                    <a:ext uri="{9D8B030D-6E8A-4147-A177-3AD203B41FA5}">
                      <a16:colId xmlns:a16="http://schemas.microsoft.com/office/drawing/2014/main" val="434194822"/>
                    </a:ext>
                  </a:extLst>
                </a:gridCol>
                <a:gridCol w="786114">
                  <a:extLst>
                    <a:ext uri="{9D8B030D-6E8A-4147-A177-3AD203B41FA5}">
                      <a16:colId xmlns:a16="http://schemas.microsoft.com/office/drawing/2014/main" val="2242667561"/>
                    </a:ext>
                  </a:extLst>
                </a:gridCol>
                <a:gridCol w="898450">
                  <a:extLst>
                    <a:ext uri="{9D8B030D-6E8A-4147-A177-3AD203B41FA5}">
                      <a16:colId xmlns:a16="http://schemas.microsoft.com/office/drawing/2014/main" val="637760182"/>
                    </a:ext>
                  </a:extLst>
                </a:gridCol>
                <a:gridCol w="2971800">
                  <a:extLst>
                    <a:ext uri="{9D8B030D-6E8A-4147-A177-3AD203B41FA5}">
                      <a16:colId xmlns:a16="http://schemas.microsoft.com/office/drawing/2014/main" val="1882817617"/>
                    </a:ext>
                  </a:extLst>
                </a:gridCol>
                <a:gridCol w="1371600">
                  <a:extLst>
                    <a:ext uri="{9D8B030D-6E8A-4147-A177-3AD203B41FA5}">
                      <a16:colId xmlns:a16="http://schemas.microsoft.com/office/drawing/2014/main" val="3229123990"/>
                    </a:ext>
                  </a:extLst>
                </a:gridCol>
                <a:gridCol w="1524001">
                  <a:extLst>
                    <a:ext uri="{9D8B030D-6E8A-4147-A177-3AD203B41FA5}">
                      <a16:colId xmlns:a16="http://schemas.microsoft.com/office/drawing/2014/main" val="3995014014"/>
                    </a:ext>
                  </a:extLst>
                </a:gridCol>
              </a:tblGrid>
              <a:tr h="339321">
                <a:tc>
                  <a:txBody>
                    <a:bodyPr/>
                    <a:lstStyle/>
                    <a:p>
                      <a:pPr marL="0" marR="0">
                        <a:lnSpc>
                          <a:spcPct val="107000"/>
                        </a:lnSpc>
                        <a:spcBef>
                          <a:spcPts val="0"/>
                        </a:spcBef>
                        <a:spcAft>
                          <a:spcPts val="0"/>
                        </a:spcAft>
                      </a:pPr>
                      <a:r>
                        <a:rPr lang="en-US" sz="1050" dirty="0">
                          <a:effectLst/>
                          <a:latin typeface="Calibri" panose="020F0502020204030204" pitchFamily="34" charset="0"/>
                          <a:cs typeface="Calibri" panose="020F0502020204030204" pitchFamily="34" charset="0"/>
                        </a:rPr>
                        <a:t>Revision Request</a:t>
                      </a:r>
                      <a:endParaRPr lang="en-US" sz="105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a:effectLst/>
                          <a:latin typeface="Calibri" panose="020F0502020204030204" pitchFamily="34" charset="0"/>
                          <a:cs typeface="Calibri" panose="020F0502020204030204" pitchFamily="34" charset="0"/>
                        </a:rPr>
                        <a:t>Reason for Revision</a:t>
                      </a:r>
                      <a:endParaRPr lang="en-US" sz="105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dirty="0">
                          <a:effectLst/>
                          <a:latin typeface="Calibri" panose="020F0502020204030204" pitchFamily="34" charset="0"/>
                          <a:cs typeface="Calibri" panose="020F0502020204030204" pitchFamily="34" charset="0"/>
                        </a:rPr>
                        <a:t>Impacts</a:t>
                      </a:r>
                      <a:endParaRPr lang="en-US" sz="105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a:effectLst/>
                          <a:latin typeface="Calibri" panose="020F0502020204030204" pitchFamily="34" charset="0"/>
                          <a:cs typeface="Calibri" panose="020F0502020204030204" pitchFamily="34" charset="0"/>
                        </a:rPr>
                        <a:t>ERCOT Opinion/ERCOT Market Impact Statement</a:t>
                      </a:r>
                      <a:endParaRPr lang="en-US" sz="105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a:effectLst/>
                          <a:latin typeface="Calibri" panose="020F0502020204030204" pitchFamily="34" charset="0"/>
                          <a:cs typeface="Calibri" panose="020F0502020204030204" pitchFamily="34" charset="0"/>
                        </a:rPr>
                        <a:t>CFSG Review</a:t>
                      </a:r>
                      <a:endParaRPr lang="en-US" sz="105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dirty="0">
                          <a:effectLst/>
                          <a:latin typeface="Calibri" panose="020F0502020204030204" pitchFamily="34" charset="0"/>
                          <a:cs typeface="Calibri" panose="020F0502020204030204" pitchFamily="34" charset="0"/>
                        </a:rPr>
                        <a:t>IMM Opinion</a:t>
                      </a:r>
                      <a:endParaRPr lang="en-US" sz="105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extLst>
                  <a:ext uri="{0D108BD9-81ED-4DB2-BD59-A6C34878D82A}">
                    <a16:rowId xmlns:a16="http://schemas.microsoft.com/office/drawing/2014/main" val="3231117385"/>
                  </a:ext>
                </a:extLst>
              </a:tr>
              <a:tr h="836205">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NPRR1282, Ancillary Service Duration under Real-Time Co-Optimization</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General system and/or process improvement(s)</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No impact (impacts captured by PR447, RTC)</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supports approval of NPRR1282.</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NPRR1282 and believes the market impact for NPRR1282 provides reasonable, study-based duration requirements for these Ancillary Services in preparation for RTC+B go-live, and ERCOT agrees that these duration parameters can be revisited after go-live when there is history with the RTC+B systems implemented and observations regarding market and reliability outcomes.</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ERCOT Credit Staff and the Credit Finance Sub Group (CFSG) have reviewed NPRR1282 and do not believe that it requires changes to credit monitoring activity or the calculation of liability.</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opposes NPRR1282.  The IMM supports the 5/13/25 IMM comments.</a:t>
                      </a:r>
                    </a:p>
                  </a:txBody>
                  <a:tcPr marL="13681" marR="13681" marT="0" marB="0"/>
                </a:tc>
                <a:extLst>
                  <a:ext uri="{0D108BD9-81ED-4DB2-BD59-A6C34878D82A}">
                    <a16:rowId xmlns:a16="http://schemas.microsoft.com/office/drawing/2014/main" val="3441490876"/>
                  </a:ext>
                </a:extLst>
              </a:tr>
              <a:tr h="836205">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OBDRR054, TDSP(s) Pre-Production Verification Testing</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General system and/or process improvement(s)</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 impact</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supports approval of OBDRR054.</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OBDRR054 and believes that it provides improvements by creating a process in which Market Participants will be required by the TDSP to successfully test retail transactions prior to their DUNS being activated in a TDSP’s production system.</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Not applicable.</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has no opinion on OBDRR054.</a:t>
                      </a:r>
                    </a:p>
                  </a:txBody>
                  <a:tcPr marL="13681" marR="13681" marT="0" marB="0"/>
                </a:tc>
                <a:extLst>
                  <a:ext uri="{0D108BD9-81ED-4DB2-BD59-A6C34878D82A}">
                    <a16:rowId xmlns:a16="http://schemas.microsoft.com/office/drawing/2014/main" val="2518775289"/>
                  </a:ext>
                </a:extLst>
              </a:tr>
              <a:tr h="577074">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NOGRR265, Related to NPRR1238, Registration of Loads with Curtailable Load Capabilities</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General system and/or process improvement(s)</a:t>
                      </a:r>
                    </a:p>
                    <a:p>
                      <a:pPr marL="0" marR="0" lvl="0" indent="0" algn="l" defTabSz="914400" rtl="0" eaLnBrk="1" fontAlgn="auto" latinLnBrk="0" hangingPunct="1">
                        <a:lnSpc>
                          <a:spcPct val="107000"/>
                        </a:lnSpc>
                        <a:spcBef>
                          <a:spcPts val="0"/>
                        </a:spcBef>
                        <a:spcAft>
                          <a:spcPts val="0"/>
                        </a:spcAft>
                        <a:buClrTx/>
                        <a:buSzTx/>
                        <a:buFontTx/>
                        <a:buNone/>
                        <a:tabLst/>
                        <a:defRPr/>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No impact (impacts captured by NPRR1238)</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does not support approval of NOGRR265 - ERCOT remains concerned that NOGRR265 is inconsistent with Senate Bill 6 (SB6) in its current form and cannot support TAC’s approval of the NOGRR at this time. </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Nodal Operating Guide Revision Request (NOGRR) 265 and believes that it provides improvements by introducing a new category of Early Curtailment Load (ECL) and establishing a process by which Loads may operate as an ECL so that they can be accounted for differently in Load shed tables than other Loads</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Not applicable.</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has no opinion on NOGRR265.</a:t>
                      </a:r>
                    </a:p>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a:t>
                      </a:r>
                    </a:p>
                    <a:p>
                      <a:pPr marL="0" marR="0" lvl="0" indent="0" algn="l" defTabSz="914400" rtl="0" eaLnBrk="1" fontAlgn="auto" latinLnBrk="0" hangingPunct="1">
                        <a:lnSpc>
                          <a:spcPct val="107000"/>
                        </a:lnSpc>
                        <a:spcBef>
                          <a:spcPts val="0"/>
                        </a:spcBef>
                        <a:spcAft>
                          <a:spcPts val="0"/>
                        </a:spcAft>
                        <a:buClrTx/>
                        <a:buSzTx/>
                        <a:buFontTx/>
                        <a:buNone/>
                        <a:tabLst/>
                        <a:defRPr/>
                      </a:pPr>
                      <a:endPar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extLst>
                  <a:ext uri="{0D108BD9-81ED-4DB2-BD59-A6C34878D82A}">
                    <a16:rowId xmlns:a16="http://schemas.microsoft.com/office/drawing/2014/main" val="3766584417"/>
                  </a:ext>
                </a:extLst>
              </a:tr>
              <a:tr h="787414">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NOGRR275, Eliminate Scheduling Center Requirements for QSEs That Are Not WAN Participants</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General system and/or process improvement(s)</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 impact</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supports approval of NOGRR275.</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NOGRR275 and believes that it provides process improvements by aligning the Nodal Operating Guide with the Protocols to eliminate scheduling center requirements for QSEs that are not WAN Participants.</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Not applicable.</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has no opinion on NOGRR275.</a:t>
                      </a:r>
                    </a:p>
                  </a:txBody>
                  <a:tcPr marL="13681" marR="13681" marT="0" marB="0"/>
                </a:tc>
                <a:extLst>
                  <a:ext uri="{0D108BD9-81ED-4DB2-BD59-A6C34878D82A}">
                    <a16:rowId xmlns:a16="http://schemas.microsoft.com/office/drawing/2014/main" val="1666525996"/>
                  </a:ext>
                </a:extLst>
              </a:tr>
            </a:tbl>
          </a:graphicData>
        </a:graphic>
      </p:graphicFrame>
    </p:spTree>
    <p:extLst>
      <p:ext uri="{BB962C8B-B14F-4D97-AF65-F5344CB8AC3E}">
        <p14:creationId xmlns:p14="http://schemas.microsoft.com/office/powerpoint/2010/main" val="359175870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1C00B2-A96D-049A-A8F1-2DBF1549361B}"/>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919A1D08-75D0-1113-97FA-C27313DF49E8}"/>
              </a:ext>
            </a:extLst>
          </p:cNvPr>
          <p:cNvSpPr>
            <a:spLocks noGrp="1"/>
          </p:cNvSpPr>
          <p:nvPr>
            <p:ph type="title"/>
          </p:nvPr>
        </p:nvSpPr>
        <p:spPr>
          <a:xfrm>
            <a:off x="381000" y="243682"/>
            <a:ext cx="8534400" cy="518318"/>
          </a:xfrm>
        </p:spPr>
        <p:txBody>
          <a:bodyPr/>
          <a:lstStyle/>
          <a:p>
            <a:r>
              <a:rPr lang="en-US" b="1" dirty="0">
                <a:solidFill>
                  <a:schemeClr val="accent1"/>
                </a:solidFill>
              </a:rPr>
              <a:t>Revision Request Summary for 5/28/25 TAC</a:t>
            </a:r>
          </a:p>
        </p:txBody>
      </p:sp>
      <p:sp>
        <p:nvSpPr>
          <p:cNvPr id="4" name="Slide Number Placeholder 3">
            <a:extLst>
              <a:ext uri="{FF2B5EF4-FFF2-40B4-BE49-F238E27FC236}">
                <a16:creationId xmlns:a16="http://schemas.microsoft.com/office/drawing/2014/main" id="{927EEA6B-8FC2-8C2C-E737-EFEC18ED1414}"/>
              </a:ext>
            </a:extLst>
          </p:cNvPr>
          <p:cNvSpPr>
            <a:spLocks noGrp="1"/>
          </p:cNvSpPr>
          <p:nvPr>
            <p:ph type="sldNum" sz="quarter" idx="4"/>
          </p:nvPr>
        </p:nvSpPr>
        <p:spPr/>
        <p:txBody>
          <a:bodyPr/>
          <a:lstStyle/>
          <a:p>
            <a:fld id="{1D93BD3E-1E9A-4970-A6F7-E7AC52762E0C}" type="slidenum">
              <a:rPr lang="en-US" smtClean="0"/>
              <a:pPr/>
              <a:t>3</a:t>
            </a:fld>
            <a:endParaRPr lang="en-US"/>
          </a:p>
        </p:txBody>
      </p:sp>
      <p:graphicFrame>
        <p:nvGraphicFramePr>
          <p:cNvPr id="7" name="Content Placeholder 6">
            <a:extLst>
              <a:ext uri="{FF2B5EF4-FFF2-40B4-BE49-F238E27FC236}">
                <a16:creationId xmlns:a16="http://schemas.microsoft.com/office/drawing/2014/main" id="{342C7520-322E-04BB-48CC-C0690A5BFDC3}"/>
              </a:ext>
            </a:extLst>
          </p:cNvPr>
          <p:cNvGraphicFramePr>
            <a:graphicFrameLocks noGrp="1"/>
          </p:cNvGraphicFramePr>
          <p:nvPr>
            <p:ph idx="1"/>
            <p:extLst>
              <p:ext uri="{D42A27DB-BD31-4B8C-83A1-F6EECF244321}">
                <p14:modId xmlns:p14="http://schemas.microsoft.com/office/powerpoint/2010/main" val="184869073"/>
              </p:ext>
            </p:extLst>
          </p:nvPr>
        </p:nvGraphicFramePr>
        <p:xfrm>
          <a:off x="152399" y="990600"/>
          <a:ext cx="8839201" cy="3332598"/>
        </p:xfrm>
        <a:graphic>
          <a:graphicData uri="http://schemas.openxmlformats.org/drawingml/2006/table">
            <a:tbl>
              <a:tblPr firstRow="1" firstCol="1" bandRow="1">
                <a:tableStyleId>{5C22544A-7EE6-4342-B048-85BDC9FD1C3A}</a:tableStyleId>
              </a:tblPr>
              <a:tblGrid>
                <a:gridCol w="1287236">
                  <a:extLst>
                    <a:ext uri="{9D8B030D-6E8A-4147-A177-3AD203B41FA5}">
                      <a16:colId xmlns:a16="http://schemas.microsoft.com/office/drawing/2014/main" val="434194822"/>
                    </a:ext>
                  </a:extLst>
                </a:gridCol>
                <a:gridCol w="786114">
                  <a:extLst>
                    <a:ext uri="{9D8B030D-6E8A-4147-A177-3AD203B41FA5}">
                      <a16:colId xmlns:a16="http://schemas.microsoft.com/office/drawing/2014/main" val="2242667561"/>
                    </a:ext>
                  </a:extLst>
                </a:gridCol>
                <a:gridCol w="898450">
                  <a:extLst>
                    <a:ext uri="{9D8B030D-6E8A-4147-A177-3AD203B41FA5}">
                      <a16:colId xmlns:a16="http://schemas.microsoft.com/office/drawing/2014/main" val="637760182"/>
                    </a:ext>
                  </a:extLst>
                </a:gridCol>
                <a:gridCol w="2971800">
                  <a:extLst>
                    <a:ext uri="{9D8B030D-6E8A-4147-A177-3AD203B41FA5}">
                      <a16:colId xmlns:a16="http://schemas.microsoft.com/office/drawing/2014/main" val="1882817617"/>
                    </a:ext>
                  </a:extLst>
                </a:gridCol>
                <a:gridCol w="1371600">
                  <a:extLst>
                    <a:ext uri="{9D8B030D-6E8A-4147-A177-3AD203B41FA5}">
                      <a16:colId xmlns:a16="http://schemas.microsoft.com/office/drawing/2014/main" val="3229123990"/>
                    </a:ext>
                  </a:extLst>
                </a:gridCol>
                <a:gridCol w="1524001">
                  <a:extLst>
                    <a:ext uri="{9D8B030D-6E8A-4147-A177-3AD203B41FA5}">
                      <a16:colId xmlns:a16="http://schemas.microsoft.com/office/drawing/2014/main" val="3995014014"/>
                    </a:ext>
                  </a:extLst>
                </a:gridCol>
              </a:tblGrid>
              <a:tr h="339321">
                <a:tc>
                  <a:txBody>
                    <a:bodyPr/>
                    <a:lstStyle/>
                    <a:p>
                      <a:pPr marL="0" marR="0">
                        <a:lnSpc>
                          <a:spcPct val="107000"/>
                        </a:lnSpc>
                        <a:spcBef>
                          <a:spcPts val="0"/>
                        </a:spcBef>
                        <a:spcAft>
                          <a:spcPts val="0"/>
                        </a:spcAft>
                      </a:pPr>
                      <a:r>
                        <a:rPr lang="en-US" sz="1050" dirty="0">
                          <a:effectLst/>
                          <a:latin typeface="Calibri" panose="020F0502020204030204" pitchFamily="34" charset="0"/>
                          <a:cs typeface="Calibri" panose="020F0502020204030204" pitchFamily="34" charset="0"/>
                        </a:rPr>
                        <a:t>Revision Request</a:t>
                      </a:r>
                      <a:endParaRPr lang="en-US" sz="105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a:effectLst/>
                          <a:latin typeface="Calibri" panose="020F0502020204030204" pitchFamily="34" charset="0"/>
                          <a:cs typeface="Calibri" panose="020F0502020204030204" pitchFamily="34" charset="0"/>
                        </a:rPr>
                        <a:t>Reason for Revision</a:t>
                      </a:r>
                      <a:endParaRPr lang="en-US" sz="105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dirty="0">
                          <a:effectLst/>
                          <a:latin typeface="Calibri" panose="020F0502020204030204" pitchFamily="34" charset="0"/>
                          <a:cs typeface="Calibri" panose="020F0502020204030204" pitchFamily="34" charset="0"/>
                        </a:rPr>
                        <a:t>Impacts</a:t>
                      </a:r>
                      <a:endParaRPr lang="en-US" sz="105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a:effectLst/>
                          <a:latin typeface="Calibri" panose="020F0502020204030204" pitchFamily="34" charset="0"/>
                          <a:cs typeface="Calibri" panose="020F0502020204030204" pitchFamily="34" charset="0"/>
                        </a:rPr>
                        <a:t>ERCOT Opinion/ERCOT Market Impact Statement</a:t>
                      </a:r>
                      <a:endParaRPr lang="en-US" sz="105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a:effectLst/>
                          <a:latin typeface="Calibri" panose="020F0502020204030204" pitchFamily="34" charset="0"/>
                          <a:cs typeface="Calibri" panose="020F0502020204030204" pitchFamily="34" charset="0"/>
                        </a:rPr>
                        <a:t>CFSG Review</a:t>
                      </a:r>
                      <a:endParaRPr lang="en-US" sz="105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tc>
                  <a:txBody>
                    <a:bodyPr/>
                    <a:lstStyle/>
                    <a:p>
                      <a:pPr marL="0" marR="0">
                        <a:lnSpc>
                          <a:spcPct val="107000"/>
                        </a:lnSpc>
                        <a:spcBef>
                          <a:spcPts val="0"/>
                        </a:spcBef>
                        <a:spcAft>
                          <a:spcPts val="0"/>
                        </a:spcAft>
                      </a:pPr>
                      <a:r>
                        <a:rPr lang="en-US" sz="1050" dirty="0">
                          <a:effectLst/>
                          <a:latin typeface="Calibri" panose="020F0502020204030204" pitchFamily="34" charset="0"/>
                          <a:cs typeface="Calibri" panose="020F0502020204030204" pitchFamily="34" charset="0"/>
                        </a:rPr>
                        <a:t>IMM Opinion</a:t>
                      </a:r>
                      <a:endParaRPr lang="en-US" sz="1050" dirty="0">
                        <a:effectLst/>
                        <a:latin typeface="Calibri" panose="020F0502020204030204" pitchFamily="34" charset="0"/>
                        <a:ea typeface="Calibri" panose="020F0502020204030204" pitchFamily="34" charset="0"/>
                        <a:cs typeface="Calibri" panose="020F0502020204030204" pitchFamily="34" charset="0"/>
                      </a:endParaRPr>
                    </a:p>
                  </a:txBody>
                  <a:tcPr marL="13681" marR="13681" marT="0" marB="0"/>
                </a:tc>
                <a:extLst>
                  <a:ext uri="{0D108BD9-81ED-4DB2-BD59-A6C34878D82A}">
                    <a16:rowId xmlns:a16="http://schemas.microsoft.com/office/drawing/2014/main" val="3231117385"/>
                  </a:ext>
                </a:extLst>
              </a:tr>
              <a:tr h="787414">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NOGRR277, Related to NPRR1282, Ancillary Service Duration under Real-Time Co-Optimization</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General system and/or process improvement(s)</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No impact (impacts captured by NPRR1277)</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supports approval of NOGRR277.</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NOGRR277 and believes the market impact for NOGRR277, along with NPRR1282, provides reasonable, study-based duration requirements for ECRS in preparation for RTC+B go-live, and ERCOT agrees that this duration parameter can be revisited after go-live when there is history with the RTC+B systems implemented and observations regarding market and reliability outcomes.</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Not applicable.</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has no opinion on NOGRR277.</a:t>
                      </a:r>
                    </a:p>
                  </a:txBody>
                  <a:tcPr marL="13681" marR="13681" marT="0" marB="0"/>
                </a:tc>
                <a:extLst>
                  <a:ext uri="{0D108BD9-81ED-4DB2-BD59-A6C34878D82A}">
                    <a16:rowId xmlns:a16="http://schemas.microsoft.com/office/drawing/2014/main" val="3022458884"/>
                  </a:ext>
                </a:extLst>
              </a:tr>
              <a:tr h="787414">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PGRR125, Update of LSIPA Compliance Attestation</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Regulatory Requirements</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No impact</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supports approval of PGRR125.</a:t>
                      </a:r>
                    </a:p>
                    <a:p>
                      <a:pPr marL="0" marR="0">
                        <a:lnSpc>
                          <a:spcPct val="107000"/>
                        </a:lnSpc>
                        <a:spcBef>
                          <a:spcPts val="0"/>
                        </a:spcBef>
                        <a:spcAft>
                          <a:spcPts val="0"/>
                        </a:spcAft>
                      </a:pPr>
                      <a:endParaRPr lang="en-US" sz="800" dirty="0">
                        <a:effectLst/>
                        <a:latin typeface="Calibri" panose="020F0502020204030204" pitchFamily="34" charset="0"/>
                        <a:ea typeface="Calibri" panose="020F0502020204030204" pitchFamily="34" charset="0"/>
                        <a:cs typeface="Calibri" panose="020F0502020204030204" pitchFamily="34" charset="0"/>
                      </a:endParaRPr>
                    </a:p>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ERCOT Staff has reviewed PGRR125 and believes that permitting an IE or property owner to demonstrate compliance under LSIPA under certain conditions even if it has a subsidiary or Affiliate that falls under any of the citizenship or headquarter criteria of LSIPA, will have a positive market impact by avoiding further delay of the development of new generation within ERCOT.</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Not applicable.</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alibri" panose="020F0502020204030204" pitchFamily="34" charset="0"/>
                          <a:ea typeface="Calibri" panose="020F0502020204030204" pitchFamily="34" charset="0"/>
                          <a:cs typeface="Calibri" panose="020F0502020204030204" pitchFamily="34" charset="0"/>
                        </a:rPr>
                        <a:t>IMM has no opinion on PGRR125.</a:t>
                      </a:r>
                    </a:p>
                  </a:txBody>
                  <a:tcPr marL="13681" marR="13681" marT="0" marB="0"/>
                </a:tc>
                <a:extLst>
                  <a:ext uri="{0D108BD9-81ED-4DB2-BD59-A6C34878D82A}">
                    <a16:rowId xmlns:a16="http://schemas.microsoft.com/office/drawing/2014/main" val="2736144990"/>
                  </a:ext>
                </a:extLst>
              </a:tr>
              <a:tr h="787414">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NOGRR264, Related to NPRR1235, Dispatchable Reliability Reserve Service as a Stand-Alone Ancillary Service</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Regulatory Requirements</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No impact (impacts captured by NPRR1235)</a:t>
                      </a:r>
                    </a:p>
                  </a:txBody>
                  <a:tcPr marL="13681" marR="13681" marT="0" marB="0"/>
                </a:tc>
                <a:tc>
                  <a:txBody>
                    <a:bodyPr/>
                    <a:lstStyle/>
                    <a:p>
                      <a:pPr marL="0" marR="0">
                        <a:lnSpc>
                          <a:spcPct val="107000"/>
                        </a:lnSpc>
                        <a:spcBef>
                          <a:spcPts val="0"/>
                        </a:spcBef>
                        <a:spcAft>
                          <a:spcPts val="0"/>
                        </a:spcAft>
                      </a:pPr>
                      <a:r>
                        <a:rPr lang="en-US" sz="800" dirty="0">
                          <a:effectLst/>
                          <a:latin typeface="Calibri" panose="020F0502020204030204" pitchFamily="34" charset="0"/>
                          <a:ea typeface="Calibri" panose="020F0502020204030204" pitchFamily="34" charset="0"/>
                          <a:cs typeface="Calibri" panose="020F0502020204030204" pitchFamily="34" charset="0"/>
                        </a:rPr>
                        <a:t>Awaiting NPRR1235</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Not applicable</a:t>
                      </a:r>
                    </a:p>
                  </a:txBody>
                  <a:tcPr marL="13681" marR="13681" marT="0" marB="0"/>
                </a:tc>
                <a:tc>
                  <a:txBody>
                    <a:bodyPr/>
                    <a:lstStyle/>
                    <a:p>
                      <a:pPr marL="0" marR="0" lvl="0" indent="0" algn="l" defTabSz="914400" rtl="0" eaLnBrk="1" fontAlgn="auto" latinLnBrk="0" hangingPunct="1">
                        <a:lnSpc>
                          <a:spcPct val="107000"/>
                        </a:lnSpc>
                        <a:spcBef>
                          <a:spcPts val="0"/>
                        </a:spcBef>
                        <a:spcAft>
                          <a:spcPts val="0"/>
                        </a:spcAft>
                        <a:buClrTx/>
                        <a:buSzTx/>
                        <a:buFontTx/>
                        <a:buNone/>
                        <a:tabLst/>
                        <a:defRPr/>
                      </a:pPr>
                      <a:r>
                        <a:rPr lang="en-US" sz="800" dirty="0">
                          <a:effectLst/>
                          <a:latin typeface="Calibri" panose="020F0502020204030204" pitchFamily="34" charset="0"/>
                          <a:ea typeface="Calibri" panose="020F0502020204030204" pitchFamily="34" charset="0"/>
                          <a:cs typeface="Calibri" panose="020F0502020204030204" pitchFamily="34" charset="0"/>
                        </a:rPr>
                        <a:t>Awaiting NPRR1235</a:t>
                      </a:r>
                    </a:p>
                  </a:txBody>
                  <a:tcPr marL="13681" marR="13681" marT="0" marB="0"/>
                </a:tc>
                <a:extLst>
                  <a:ext uri="{0D108BD9-81ED-4DB2-BD59-A6C34878D82A}">
                    <a16:rowId xmlns:a16="http://schemas.microsoft.com/office/drawing/2014/main" val="2659640835"/>
                  </a:ext>
                </a:extLst>
              </a:tr>
            </a:tbl>
          </a:graphicData>
        </a:graphic>
      </p:graphicFrame>
    </p:spTree>
    <p:extLst>
      <p:ext uri="{BB962C8B-B14F-4D97-AF65-F5344CB8AC3E}">
        <p14:creationId xmlns:p14="http://schemas.microsoft.com/office/powerpoint/2010/main" val="2132011207"/>
      </p:ext>
    </p:extLst>
  </p:cSld>
  <p:clrMapOvr>
    <a:masterClrMapping/>
  </p:clrMapOvr>
</p:sld>
</file>

<file path=ppt/theme/theme1.xml><?xml version="1.0" encoding="utf-8"?>
<a:theme xmlns:a="http://schemas.openxmlformats.org/drawingml/2006/main" name="1_Custom Design">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2E2BDB63875B034C8B32518C6496ADD1" ma:contentTypeVersion="0" ma:contentTypeDescription="Create a new document." ma:contentTypeScope="" ma:versionID="2e49056469cb591c67c33c10da96a071">
  <xsd:schema xmlns:xsd="http://www.w3.org/2001/XMLSchema" xmlns:xs="http://www.w3.org/2001/XMLSchema" xmlns:p="http://schemas.microsoft.com/office/2006/metadata/properties" xmlns:ns2="c34af464-7aa1-4edd-9be4-83dffc1cb926" targetNamespace="http://schemas.microsoft.com/office/2006/metadata/properties" ma:root="true" ma:fieldsID="3a653c66fd0ce9b40621f227f901e684"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Props1.xml><?xml version="1.0" encoding="utf-8"?>
<ds:datastoreItem xmlns:ds="http://schemas.openxmlformats.org/officeDocument/2006/customXml" ds:itemID="{5DFABCE5-6410-4FC5-930F-1111C63E401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4A68982-DD5D-44FD-B77F-4C531465FE54}">
  <ds:schemaRefs>
    <ds:schemaRef ds:uri="http://schemas.microsoft.com/sharepoint/v3/contenttype/forms"/>
  </ds:schemaRefs>
</ds:datastoreItem>
</file>

<file path=customXml/itemProps3.xml><?xml version="1.0" encoding="utf-8"?>
<ds:datastoreItem xmlns:ds="http://schemas.openxmlformats.org/officeDocument/2006/customXml" ds:itemID="{C0E9AA12-8AF9-4AA6-90FE-24669859CDF3}">
  <ds:schemaRefs>
    <ds:schemaRef ds:uri="http://schemas.microsoft.com/office/2006/metadata/properties"/>
    <ds:schemaRef ds:uri="http://schemas.microsoft.com/office/2006/documentManagement/types"/>
    <ds:schemaRef ds:uri="http://purl.org/dc/elements/1.1/"/>
    <ds:schemaRef ds:uri="c34af464-7aa1-4edd-9be4-83dffc1cb926"/>
    <ds:schemaRef ds:uri="http://schemas.microsoft.com/office/infopath/2007/PartnerControls"/>
    <ds:schemaRef ds:uri="http://purl.org/dc/terms/"/>
    <ds:schemaRef ds:uri="http://schemas.openxmlformats.org/package/2006/metadata/core-properties"/>
    <ds:schemaRef ds:uri="http://www.w3.org/XML/1998/namespace"/>
    <ds:schemaRef ds:uri="http://purl.org/dc/dcmitype/"/>
  </ds:schemaRefs>
</ds:datastoreItem>
</file>

<file path=docProps/app.xml><?xml version="1.0" encoding="utf-8"?>
<Properties xmlns="http://schemas.openxmlformats.org/officeDocument/2006/extended-properties" xmlns:vt="http://schemas.openxmlformats.org/officeDocument/2006/docPropsVTypes">
  <Template/>
  <TotalTime>9277</TotalTime>
  <Words>1183</Words>
  <Application>Microsoft Office PowerPoint</Application>
  <PresentationFormat>On-screen Show (4:3)</PresentationFormat>
  <Paragraphs>115</Paragraphs>
  <Slides>3</Slides>
  <Notes>3</Notes>
  <HiddenSlides>0</HiddenSlides>
  <MMClips>0</MMClips>
  <ScaleCrop>false</ScaleCrop>
  <HeadingPairs>
    <vt:vector size="6" baseType="variant">
      <vt:variant>
        <vt:lpstr>Fonts Used</vt:lpstr>
      </vt:variant>
      <vt:variant>
        <vt:i4>2</vt:i4>
      </vt:variant>
      <vt:variant>
        <vt:lpstr>Theme</vt:lpstr>
      </vt:variant>
      <vt:variant>
        <vt:i4>2</vt:i4>
      </vt:variant>
      <vt:variant>
        <vt:lpstr>Slide Titles</vt:lpstr>
      </vt:variant>
      <vt:variant>
        <vt:i4>3</vt:i4>
      </vt:variant>
    </vt:vector>
  </HeadingPairs>
  <TitlesOfParts>
    <vt:vector size="7" baseType="lpstr">
      <vt:lpstr>Arial</vt:lpstr>
      <vt:lpstr>Calibri</vt:lpstr>
      <vt:lpstr>1_Custom Design</vt:lpstr>
      <vt:lpstr>Office Theme</vt:lpstr>
      <vt:lpstr>Revision Request Summary for 5/28/25 TAC</vt:lpstr>
      <vt:lpstr>Revision Request Summary for 5/28/25 TAC</vt:lpstr>
      <vt:lpstr>Revision Request Summary for 5/28/25 TAC</vt:lpstr>
    </vt:vector>
  </TitlesOfParts>
  <Company>The Electric Reliability Council of Texas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Ann Boren</cp:lastModifiedBy>
  <cp:revision>111</cp:revision>
  <cp:lastPrinted>2016-01-21T20:53:15Z</cp:lastPrinted>
  <dcterms:created xsi:type="dcterms:W3CDTF">2016-01-21T15:20:31Z</dcterms:created>
  <dcterms:modified xsi:type="dcterms:W3CDTF">2025-05-27T15:08:43Z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0x0101002E2BDB63875B034C8B32518C6496ADD1</vt:lpwstr>
  </property>
  <property fmtid="{D5CDD505-2E9C-101B-9397-08002B2CF9AE}" pid="3" name="MSIP_Label_7084cbda-52b8-46fb-a7b7-cb5bd465ed85_Enabled">
    <vt:lpwstr>true</vt:lpwstr>
  </property>
  <property fmtid="{D5CDD505-2E9C-101B-9397-08002B2CF9AE}" pid="4" name="MSIP_Label_7084cbda-52b8-46fb-a7b7-cb5bd465ed85_SetDate">
    <vt:lpwstr>2024-01-17T17:25:16Z</vt:lpwstr>
  </property>
  <property fmtid="{D5CDD505-2E9C-101B-9397-08002B2CF9AE}" pid="5" name="MSIP_Label_7084cbda-52b8-46fb-a7b7-cb5bd465ed85_Method">
    <vt:lpwstr>Standard</vt:lpwstr>
  </property>
  <property fmtid="{D5CDD505-2E9C-101B-9397-08002B2CF9AE}" pid="6" name="MSIP_Label_7084cbda-52b8-46fb-a7b7-cb5bd465ed85_Name">
    <vt:lpwstr>Internal</vt:lpwstr>
  </property>
  <property fmtid="{D5CDD505-2E9C-101B-9397-08002B2CF9AE}" pid="7" name="MSIP_Label_7084cbda-52b8-46fb-a7b7-cb5bd465ed85_SiteId">
    <vt:lpwstr>0afb747d-bff7-4596-a9fc-950ef9e0ec45</vt:lpwstr>
  </property>
  <property fmtid="{D5CDD505-2E9C-101B-9397-08002B2CF9AE}" pid="8" name="MSIP_Label_7084cbda-52b8-46fb-a7b7-cb5bd465ed85_ActionId">
    <vt:lpwstr>81f786fd-7dcb-4e5a-9052-c0e01a5e7181</vt:lpwstr>
  </property>
  <property fmtid="{D5CDD505-2E9C-101B-9397-08002B2CF9AE}" pid="9" name="MSIP_Label_7084cbda-52b8-46fb-a7b7-cb5bd465ed85_ContentBits">
    <vt:lpwstr>0</vt:lpwstr>
  </property>
</Properties>
</file>

<file path=docProps/thumbnail.jpeg>
</file>