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9"/>
  </p:notesMasterIdLst>
  <p:handoutMasterIdLst>
    <p:handoutMasterId r:id="rId10"/>
  </p:handoutMasterIdLst>
  <p:sldIdLst>
    <p:sldId id="268" r:id="rId6"/>
    <p:sldId id="269" r:id="rId7"/>
    <p:sldId id="270"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37" d="100"/>
          <a:sy n="137" d="100"/>
        </p:scale>
        <p:origin x="558" y="33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5/27/2025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5/27/2025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A5559-8B30-D401-0B98-AACE1929AFA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4D9EF10-8982-31A3-9E45-814BA7674E4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72B5D8-EE63-1DB9-EC21-B87075B673E4}"/>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361C0855-0DF8-0A4A-0871-4BE2768554B6}"/>
              </a:ext>
            </a:extLst>
          </p:cNvPr>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158668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3CA2B4-879C-4485-6617-E59B2C199C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2033AE-5287-D531-5449-97DE39185D8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62AF83-9BA7-1D67-127E-91EC1766ABD0}"/>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B0FF9972-6F61-C33A-A9F8-049B6C9C4C6B}"/>
              </a:ext>
            </a:extLst>
          </p:cNvPr>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4005928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EABAF3-1561-6ADD-D594-FBF4B0ADFB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A28AF51-DC9F-7524-EB4F-351F1179B48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F053B5-0EAC-82A3-CBDB-7D8FD796552A}"/>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6B3D488-2E0A-9B64-D142-E57240C5F726}"/>
              </a:ext>
            </a:extLst>
          </p:cNvPr>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794993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3AB43D-CB00-AA6E-B075-E55AC20B8F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EED9E93-9471-04B4-D010-59A766573A10}"/>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5/28/25 TAC</a:t>
            </a:r>
          </a:p>
        </p:txBody>
      </p:sp>
      <p:sp>
        <p:nvSpPr>
          <p:cNvPr id="4" name="Slide Number Placeholder 3">
            <a:extLst>
              <a:ext uri="{FF2B5EF4-FFF2-40B4-BE49-F238E27FC236}">
                <a16:creationId xmlns:a16="http://schemas.microsoft.com/office/drawing/2014/main" id="{D7679DCF-CB3F-0D75-DDDB-2E67B9CB22D1}"/>
              </a:ext>
            </a:extLst>
          </p:cNvPr>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AA59BB84-AF10-EFE7-2257-7DEB45D6B1DE}"/>
              </a:ext>
            </a:extLst>
          </p:cNvPr>
          <p:cNvGraphicFramePr>
            <a:graphicFrameLocks noGrp="1"/>
          </p:cNvGraphicFramePr>
          <p:nvPr>
            <p:ph idx="1"/>
            <p:extLst>
              <p:ext uri="{D42A27DB-BD31-4B8C-83A1-F6EECF244321}">
                <p14:modId xmlns:p14="http://schemas.microsoft.com/office/powerpoint/2010/main" val="2014964442"/>
              </p:ext>
            </p:extLst>
          </p:nvPr>
        </p:nvGraphicFramePr>
        <p:xfrm>
          <a:off x="152399" y="990600"/>
          <a:ext cx="8839201" cy="4490189"/>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NPRR1226, Estimated Demand Response Data</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$100K - $150K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NPRR1226.</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NPRR1226 and believes the market impact for NPRR1226 provides a viable means for Market Participants to obtain a data sub-set of estimated Demand response activity.</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NPRR1226.</a:t>
                      </a:r>
                    </a:p>
                  </a:txBody>
                  <a:tcPr marL="13681" marR="13681" marT="0" marB="0"/>
                </a:tc>
                <a:extLst>
                  <a:ext uri="{0D108BD9-81ED-4DB2-BD59-A6C34878D82A}">
                    <a16:rowId xmlns:a16="http://schemas.microsoft.com/office/drawing/2014/main" val="251877528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NPRR1238, Registration of Loads with Curtailable Load Capabilities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$700K - $1.0M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does not support approval of NPRR1238 - ERCOT remains concerned that NPRR1238 is inconsistent with Senate Bill 6 (SB6) in its current form and cannot support TAC’s approval of the NPRR at this time.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Nodal Protocol Revision Request (NPRR) 1238 and believes that it provides improvements by introducing a new category of Early Curtailment Load (ECL) and establishing a process by which Loads may operate as an ECL so that they can be accounted for differently in Load shed tables than other Loads.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NPRR1238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NPRR1238.</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NPRR1267, Large Load Interconnection Status Report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Strategic Plan Objective 2</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Between $100K - $150K</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NPRR1267.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NPRR1267 and believes the market impact for NPRR1267, coupled with the implementation of NPRR1234 provides increased publicly available visibility into the characteristics of the growing large load interconnection queue</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NPRR1267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NPRR1267.</a:t>
                      </a:r>
                    </a:p>
                  </a:txBody>
                  <a:tcPr marL="13681" marR="13681" marT="0" marB="0"/>
                </a:tc>
                <a:extLst>
                  <a:ext uri="{0D108BD9-81ED-4DB2-BD59-A6C34878D82A}">
                    <a16:rowId xmlns:a16="http://schemas.microsoft.com/office/drawing/2014/main" val="1666525996"/>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NPRR1276, Move OBD to Section 22 – Emergency Response Service Procurement Methodology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Less than $5K</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NPRR1276.</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NPRR1276 and believes it has a positive market impact by standardizing the approval process for binding language.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NPRR1276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NPRR1276.</a:t>
                      </a:r>
                    </a:p>
                  </a:txBody>
                  <a:tcPr marL="13681" marR="13681" marT="0" marB="0"/>
                </a:tc>
                <a:extLst>
                  <a:ext uri="{0D108BD9-81ED-4DB2-BD59-A6C34878D82A}">
                    <a16:rowId xmlns:a16="http://schemas.microsoft.com/office/drawing/2014/main" val="2659640835"/>
                  </a:ext>
                </a:extLst>
              </a:tr>
            </a:tbl>
          </a:graphicData>
        </a:graphic>
      </p:graphicFrame>
    </p:spTree>
    <p:extLst>
      <p:ext uri="{BB962C8B-B14F-4D97-AF65-F5344CB8AC3E}">
        <p14:creationId xmlns:p14="http://schemas.microsoft.com/office/powerpoint/2010/main" val="197182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2C9D93-C809-DB5B-8AEC-168449122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78D00F2-4D8D-F8AD-D265-95B35F12A0F1}"/>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5/28/25 TAC</a:t>
            </a:r>
          </a:p>
        </p:txBody>
      </p:sp>
      <p:sp>
        <p:nvSpPr>
          <p:cNvPr id="4" name="Slide Number Placeholder 3">
            <a:extLst>
              <a:ext uri="{FF2B5EF4-FFF2-40B4-BE49-F238E27FC236}">
                <a16:creationId xmlns:a16="http://schemas.microsoft.com/office/drawing/2014/main" id="{74DE1E1F-2506-64B4-2457-B24693E8EFE2}"/>
              </a:ext>
            </a:extLst>
          </p:cNvPr>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FDD5FCDE-BCAB-2B76-3983-BBE7DA694D51}"/>
              </a:ext>
            </a:extLst>
          </p:cNvPr>
          <p:cNvGraphicFramePr>
            <a:graphicFrameLocks noGrp="1"/>
          </p:cNvGraphicFramePr>
          <p:nvPr>
            <p:ph idx="1"/>
            <p:extLst>
              <p:ext uri="{D42A27DB-BD31-4B8C-83A1-F6EECF244321}">
                <p14:modId xmlns:p14="http://schemas.microsoft.com/office/powerpoint/2010/main" val="2752593291"/>
              </p:ext>
            </p:extLst>
          </p:nvPr>
        </p:nvGraphicFramePr>
        <p:xfrm>
          <a:off x="152399" y="1056061"/>
          <a:ext cx="8839201" cy="4560090"/>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NPRR1282, Ancillary Service Duration under Real-Time Co-Optimization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PR447, RTC)</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NPRR1282.</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NPRR1282 and believes the market impact for NPRR1282 provides reasonable, study-based duration requirements for these Ancillary Services in preparation for RTC+B go-live, and ERCOT agrees that these duration parameters can be revisited after go-live when there is history with the RTC+B systems implemented and observations regarding market and reliability outcomes.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NPRR1282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opposes NPRR1282.  The IMM supports the 5/13/25 IMM comments.</a:t>
                      </a:r>
                    </a:p>
                  </a:txBody>
                  <a:tcPr marL="13681" marR="13681" marT="0" marB="0"/>
                </a:tc>
                <a:extLst>
                  <a:ext uri="{0D108BD9-81ED-4DB2-BD59-A6C34878D82A}">
                    <a16:rowId xmlns:a16="http://schemas.microsoft.com/office/drawing/2014/main" val="3441490876"/>
                  </a:ext>
                </a:extLst>
              </a:tr>
              <a:tr h="836205">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OBDRR054, TDSP(s) Pre-Production Verification Testing</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OBDRR054.</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OBDRR054 and believes that it provides improvements by creating a process in which Market Participants will be required by the TDSP to successfully test retail transactions prior to their DUNS being activated in a TDSP’s production system.</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OBDRR054.</a:t>
                      </a:r>
                    </a:p>
                  </a:txBody>
                  <a:tcPr marL="13681" marR="13681" marT="0" marB="0"/>
                </a:tc>
                <a:extLst>
                  <a:ext uri="{0D108BD9-81ED-4DB2-BD59-A6C34878D82A}">
                    <a16:rowId xmlns:a16="http://schemas.microsoft.com/office/drawing/2014/main" val="2518775289"/>
                  </a:ext>
                </a:extLst>
              </a:tr>
              <a:tr h="57707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NOGRR265, Related to NPRR1238, Registration of Loads with Curtailable Load Capabilities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NPRR1238)</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does not support approval of NOGRR265 - ERCOT remains concerned that NOGRR265 is inconsistent with Senate Bill 6 (SB6) in its current form and cannot support TAC’s approval of the NOGRR at this time.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Nodal Operating Guide Revision Request (NOGRR) 265 and believes that it provides improvements by introducing a new category of Early Curtailment Load (ECL) and establishing a process by which Loads may operate as an ECL so that they can be accounted for differently in Load shed tables than other Loads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NOGRR265.</a:t>
                      </a:r>
                    </a:p>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766584417"/>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NOGRR275, Eliminate Scheduling Center Requirements for QSEs That Are Not WAN Participants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NOGRR275.</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NOGRR275 and believes that it provides process improvements by aligning the Nodal Operating Guide with the Protocols to eliminate scheduling center requirements for QSEs that are not WAN Participants.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NOGRR275.</a:t>
                      </a:r>
                    </a:p>
                  </a:txBody>
                  <a:tcPr marL="13681" marR="13681" marT="0" marB="0"/>
                </a:tc>
                <a:extLst>
                  <a:ext uri="{0D108BD9-81ED-4DB2-BD59-A6C34878D82A}">
                    <a16:rowId xmlns:a16="http://schemas.microsoft.com/office/drawing/2014/main" val="1666525996"/>
                  </a:ext>
                </a:extLst>
              </a:tr>
            </a:tbl>
          </a:graphicData>
        </a:graphic>
      </p:graphicFrame>
    </p:spTree>
    <p:extLst>
      <p:ext uri="{BB962C8B-B14F-4D97-AF65-F5344CB8AC3E}">
        <p14:creationId xmlns:p14="http://schemas.microsoft.com/office/powerpoint/2010/main" val="3591758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1C00B2-A96D-049A-A8F1-2DBF154936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9A1D08-75D0-1113-97FA-C27313DF49E8}"/>
              </a:ext>
            </a:extLst>
          </p:cNvPr>
          <p:cNvSpPr>
            <a:spLocks noGrp="1"/>
          </p:cNvSpPr>
          <p:nvPr>
            <p:ph type="title"/>
          </p:nvPr>
        </p:nvSpPr>
        <p:spPr>
          <a:xfrm>
            <a:off x="381000" y="243682"/>
            <a:ext cx="8534400" cy="518318"/>
          </a:xfrm>
        </p:spPr>
        <p:txBody>
          <a:bodyPr/>
          <a:lstStyle/>
          <a:p>
            <a:r>
              <a:rPr lang="en-US" b="1" dirty="0">
                <a:solidFill>
                  <a:schemeClr val="accent1"/>
                </a:solidFill>
              </a:rPr>
              <a:t>Revision Request Summary for 5/28/25 TAC</a:t>
            </a:r>
          </a:p>
        </p:txBody>
      </p:sp>
      <p:sp>
        <p:nvSpPr>
          <p:cNvPr id="4" name="Slide Number Placeholder 3">
            <a:extLst>
              <a:ext uri="{FF2B5EF4-FFF2-40B4-BE49-F238E27FC236}">
                <a16:creationId xmlns:a16="http://schemas.microsoft.com/office/drawing/2014/main" id="{927EEA6B-8FC2-8C2C-E737-EFEC18ED1414}"/>
              </a:ext>
            </a:extLst>
          </p:cNvPr>
          <p:cNvSpPr>
            <a:spLocks noGrp="1"/>
          </p:cNvSpPr>
          <p:nvPr>
            <p:ph type="sldNum" sz="quarter" idx="4"/>
          </p:nvPr>
        </p:nvSpPr>
        <p:spPr/>
        <p:txBody>
          <a:bodyPr/>
          <a:lstStyle/>
          <a:p>
            <a:fld id="{1D93BD3E-1E9A-4970-A6F7-E7AC52762E0C}" type="slidenum">
              <a:rPr lang="en-US" smtClean="0"/>
              <a:pPr/>
              <a:t>3</a:t>
            </a:fld>
            <a:endParaRPr lang="en-US"/>
          </a:p>
        </p:txBody>
      </p:sp>
      <p:graphicFrame>
        <p:nvGraphicFramePr>
          <p:cNvPr id="7" name="Content Placeholder 6">
            <a:extLst>
              <a:ext uri="{FF2B5EF4-FFF2-40B4-BE49-F238E27FC236}">
                <a16:creationId xmlns:a16="http://schemas.microsoft.com/office/drawing/2014/main" id="{342C7520-322E-04BB-48CC-C0690A5BFDC3}"/>
              </a:ext>
            </a:extLst>
          </p:cNvPr>
          <p:cNvGraphicFramePr>
            <a:graphicFrameLocks noGrp="1"/>
          </p:cNvGraphicFramePr>
          <p:nvPr>
            <p:ph idx="1"/>
            <p:extLst>
              <p:ext uri="{D42A27DB-BD31-4B8C-83A1-F6EECF244321}">
                <p14:modId xmlns:p14="http://schemas.microsoft.com/office/powerpoint/2010/main" val="184869073"/>
              </p:ext>
            </p:extLst>
          </p:nvPr>
        </p:nvGraphicFramePr>
        <p:xfrm>
          <a:off x="152399" y="990600"/>
          <a:ext cx="8839201" cy="3332598"/>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898450">
                  <a:extLst>
                    <a:ext uri="{9D8B030D-6E8A-4147-A177-3AD203B41FA5}">
                      <a16:colId xmlns:a16="http://schemas.microsoft.com/office/drawing/2014/main" val="637760182"/>
                    </a:ext>
                  </a:extLst>
                </a:gridCol>
                <a:gridCol w="2971800">
                  <a:extLst>
                    <a:ext uri="{9D8B030D-6E8A-4147-A177-3AD203B41FA5}">
                      <a16:colId xmlns:a16="http://schemas.microsoft.com/office/drawing/2014/main" val="1882817617"/>
                    </a:ext>
                  </a:extLst>
                </a:gridCol>
                <a:gridCol w="1371600">
                  <a:extLst>
                    <a:ext uri="{9D8B030D-6E8A-4147-A177-3AD203B41FA5}">
                      <a16:colId xmlns:a16="http://schemas.microsoft.com/office/drawing/2014/main" val="3229123990"/>
                    </a:ext>
                  </a:extLst>
                </a:gridCol>
                <a:gridCol w="1524001">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Revision Request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NOGRR277, Related to NPRR1282, Ancillary Service Duration under Real-Time Co-Optimization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NPRR1277)</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NOGRR277.</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NOGRR277 and believes the market impact for NOGRR277, along with NPRR1282, provides reasonable, study-based duration requirements for ECRS in preparation for RTC+B go-live, and ERCOT agrees that this duration parameter can be revisited after go-live when there is history with the RTC+B systems implemented and observations regarding market and reliability outcomes.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NOGRR277.</a:t>
                      </a:r>
                    </a:p>
                  </a:txBody>
                  <a:tcPr marL="13681" marR="13681" marT="0" marB="0"/>
                </a:tc>
                <a:extLst>
                  <a:ext uri="{0D108BD9-81ED-4DB2-BD59-A6C34878D82A}">
                    <a16:rowId xmlns:a16="http://schemas.microsoft.com/office/drawing/2014/main" val="3022458884"/>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PGRR125, Update of LSIPA Compliance Attestation</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PGRR125.</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Staff has reviewed PGRR125 and believes that permitting an IE or property owner to demonstrate compliance under LSIPA under certain conditions even if it has a subsidiary or Affiliate that falls under any of the citizenship or headquarter criteria of LSIPA, will have a positive market impact by avoiding further delay of the development of new generation within ERCOT.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IMM has no opinion on PGRR125.</a:t>
                      </a:r>
                    </a:p>
                  </a:txBody>
                  <a:tcPr marL="13681" marR="13681" marT="0" marB="0"/>
                </a:tc>
                <a:extLst>
                  <a:ext uri="{0D108BD9-81ED-4DB2-BD59-A6C34878D82A}">
                    <a16:rowId xmlns:a16="http://schemas.microsoft.com/office/drawing/2014/main" val="2736144990"/>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NOGRR264, Related to NPRR1235, Dispatchable Reliability Reserve Service as a Stand-Alone Ancillary Service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 (impacts captured by NPRR1235)</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Awaiting NPRR1235</a:t>
                      </a:r>
                    </a:p>
                  </a:txBody>
                  <a:tcPr marL="13681" marR="13681" marT="0" marB="0"/>
                </a:tc>
                <a:extLst>
                  <a:ext uri="{0D108BD9-81ED-4DB2-BD59-A6C34878D82A}">
                    <a16:rowId xmlns:a16="http://schemas.microsoft.com/office/drawing/2014/main" val="2659640835"/>
                  </a:ext>
                </a:extLst>
              </a:tr>
            </a:tbl>
          </a:graphicData>
        </a:graphic>
      </p:graphicFrame>
    </p:spTree>
    <p:extLst>
      <p:ext uri="{BB962C8B-B14F-4D97-AF65-F5344CB8AC3E}">
        <p14:creationId xmlns:p14="http://schemas.microsoft.com/office/powerpoint/2010/main" val="2132011207"/>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9277</TotalTime>
  <Words>1183</Words>
  <Application>Microsoft Office PowerPoint</Application>
  <PresentationFormat>On-screen Show (4:3)</PresentationFormat>
  <Paragraphs>115</Paragraphs>
  <Slides>3</Slides>
  <Notes>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3</vt:i4>
      </vt:variant>
    </vt:vector>
  </HeadingPairs>
  <TitlesOfParts>
    <vt:vector size="7" baseType="lpstr">
      <vt:lpstr>Arial</vt:lpstr>
      <vt:lpstr>Calibri</vt:lpstr>
      <vt:lpstr>1_Custom Design</vt:lpstr>
      <vt:lpstr>Office Theme</vt:lpstr>
      <vt:lpstr>Revision Request Summary for 5/28/25 TAC</vt:lpstr>
      <vt:lpstr>Revision Request Summary for 5/28/25 TAC</vt:lpstr>
      <vt:lpstr>Revision Request Summary for 5/28/25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Ann Boren</cp:lastModifiedBy>
  <cp:revision>111</cp:revision>
  <cp:lastPrinted>2016-01-21T20:53:15Z</cp:lastPrinted>
  <dcterms:created xsi:type="dcterms:W3CDTF">2016-01-21T15:20:31Z</dcterms:created>
  <dcterms:modified xsi:type="dcterms:W3CDTF">2025-05-27T15:08:43Z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